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259" r:id="rId3"/>
    <p:sldId id="271" r:id="rId4"/>
    <p:sldId id="272" r:id="rId5"/>
    <p:sldId id="279" r:id="rId6"/>
    <p:sldId id="283" r:id="rId7"/>
    <p:sldId id="274" r:id="rId8"/>
    <p:sldId id="280" r:id="rId9"/>
    <p:sldId id="281" r:id="rId10"/>
    <p:sldId id="275" r:id="rId11"/>
    <p:sldId id="284" r:id="rId12"/>
    <p:sldId id="282" r:id="rId13"/>
    <p:sldId id="276" r:id="rId14"/>
    <p:sldId id="277" r:id="rId15"/>
    <p:sldId id="278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CCC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705" autoAdjust="0"/>
  </p:normalViewPr>
  <p:slideViewPr>
    <p:cSldViewPr>
      <p:cViewPr>
        <p:scale>
          <a:sx n="75" d="100"/>
          <a:sy n="75" d="100"/>
        </p:scale>
        <p:origin x="-2580" y="-1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35D7B6CE-F624-400F-B5FF-0E7C1063E7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662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F123A-66AA-45F9-945A-2B40250E8C5F}" type="datetimeFigureOut">
              <a:rPr lang="en-US" smtClean="0"/>
              <a:pPr/>
              <a:t>12/6/2012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86072-0545-4B47-988B-2B3FBFDF60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201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Jeremy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jeremy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jeremy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jeremy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86072-0545-4B47-988B-2B3FBFDF60F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236ti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64DAC29-0EAE-4581-B5DE-D2F4312D5D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>
        <p:tmplLst>
          <p:tmpl lvl="1">
            <p:tnLst>
              <p:par>
                <p:cTn presetID="53" presetClass="entr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97094-50B7-45B8-A705-337645ED8C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061BA-1A4C-4CE6-A6B9-05E1B49EFB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B8DDF-CB1E-434B-8A84-3399C4C2E2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4F961-2C8D-409E-9202-D6B1D30858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B9FBC-E0C4-47DD-A395-55C8E12092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1E730-CF10-4418-A44D-B104934051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366EC-CBC8-4773-9459-E7D22CCC31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6AA9B-1961-41B0-B0FD-E4A43B8C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2A4AB2-2384-49EA-BAE5-0BACC1E665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B22BC-7E52-4006-8F38-CAC0CAAE6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://www.m62.net/" TargetMode="Externa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hyperlink" Target="http://www.m62.net/powerpoint-slides/" TargetMode="Externa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m62.net/presentation-theory/bullet-points-dont-work/beyond-bullet-points/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hyperlink" Target="http://www.m62.net/powerpoint-training/" TargetMode="Externa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23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6B945AC-4913-4748-9D05-455B1EC295B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2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2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Arial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-93663" y="6453188"/>
            <a:ext cx="8532813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/>
            <a:r>
              <a:rPr lang="en-US" sz="1200">
                <a:solidFill>
                  <a:srgbClr val="4D4D4D"/>
                </a:solidFill>
                <a:latin typeface="Neo Sans" pitchFamily="34" charset="0"/>
              </a:rPr>
              <a:t>m62 visualcommunications is the global leader in presentation effectiveness, from offices in the UK, USA, and Singapore</a:t>
            </a:r>
          </a:p>
        </p:txBody>
      </p:sp>
      <p:pic>
        <p:nvPicPr>
          <p:cNvPr id="10244" name="Picture 4" descr="m62-logo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502650" y="6484938"/>
            <a:ext cx="381000" cy="257175"/>
          </a:xfrm>
          <a:prstGeom prst="rect">
            <a:avLst/>
          </a:prstGeom>
          <a:noFill/>
        </p:spPr>
      </p:pic>
      <p:pic>
        <p:nvPicPr>
          <p:cNvPr id="10245" name="Picture 5" descr="1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0350" y="777875"/>
            <a:ext cx="2000250" cy="1457325"/>
          </a:xfrm>
          <a:prstGeom prst="rect">
            <a:avLst/>
          </a:prstGeom>
          <a:noFill/>
        </p:spPr>
      </p:pic>
      <p:pic>
        <p:nvPicPr>
          <p:cNvPr id="10246" name="Picture 6" descr="2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7338" y="2673350"/>
            <a:ext cx="2000250" cy="1457325"/>
          </a:xfrm>
          <a:prstGeom prst="rect">
            <a:avLst/>
          </a:prstGeom>
          <a:noFill/>
        </p:spPr>
      </p:pic>
      <p:pic>
        <p:nvPicPr>
          <p:cNvPr id="10247" name="Picture 7" descr="3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87338" y="4568825"/>
            <a:ext cx="2000250" cy="1457325"/>
          </a:xfrm>
          <a:prstGeom prst="rect">
            <a:avLst/>
          </a:prstGeom>
          <a:noFill/>
        </p:spPr>
      </p:pic>
      <p:sp>
        <p:nvSpPr>
          <p:cNvPr id="10248" name="Text Box 8">
            <a:hlinkClick r:id="rId15"/>
          </p:cNvPr>
          <p:cNvSpPr txBox="1">
            <a:spLocks noChangeArrowheads="1"/>
          </p:cNvSpPr>
          <p:nvPr/>
        </p:nvSpPr>
        <p:spPr bwMode="auto">
          <a:xfrm>
            <a:off x="379413" y="2290763"/>
            <a:ext cx="16367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US" sz="1400">
                <a:solidFill>
                  <a:srgbClr val="135971"/>
                </a:solidFill>
                <a:latin typeface="Neo Sans" pitchFamily="34" charset="0"/>
              </a:rPr>
              <a:t>Beyond Bullet Points</a:t>
            </a:r>
          </a:p>
        </p:txBody>
      </p:sp>
      <p:sp>
        <p:nvSpPr>
          <p:cNvPr id="10249" name="Text Box 9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379413" y="4189413"/>
            <a:ext cx="1417637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US" sz="1400">
                <a:solidFill>
                  <a:srgbClr val="135971"/>
                </a:solidFill>
                <a:latin typeface="Neo Sans" pitchFamily="34" charset="0"/>
              </a:rPr>
              <a:t>PowerPoint Slides</a:t>
            </a:r>
          </a:p>
        </p:txBody>
      </p:sp>
      <p:sp>
        <p:nvSpPr>
          <p:cNvPr id="10250" name="Text Box 10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379413" y="6084888"/>
            <a:ext cx="1598612" cy="212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r>
              <a:rPr lang="en-US" sz="1400">
                <a:solidFill>
                  <a:srgbClr val="135971"/>
                </a:solidFill>
                <a:latin typeface="Neo Sans" pitchFamily="34" charset="0"/>
              </a:rPr>
              <a:t>PowerPoint Training</a:t>
            </a:r>
          </a:p>
        </p:txBody>
      </p:sp>
      <p:pic>
        <p:nvPicPr>
          <p:cNvPr id="10251" name="Picture 11" descr="b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520950" y="777875"/>
            <a:ext cx="6362700" cy="5248275"/>
          </a:xfrm>
          <a:prstGeom prst="rect">
            <a:avLst/>
          </a:prstGeom>
          <a:noFill/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28575" y="188913"/>
            <a:ext cx="91154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100">
                <a:solidFill>
                  <a:srgbClr val="333333"/>
                </a:solidFill>
                <a:latin typeface="Neo Sans" pitchFamily="34" charset="0"/>
              </a:rPr>
              <a:t>It’s not the </a:t>
            </a:r>
            <a:r>
              <a:rPr lang="en-US" sz="2100" b="1">
                <a:solidFill>
                  <a:srgbClr val="333333"/>
                </a:solidFill>
                <a:latin typeface="Neo Sans" pitchFamily="34" charset="0"/>
              </a:rPr>
              <a:t>design</a:t>
            </a:r>
            <a:r>
              <a:rPr lang="en-US" sz="2100">
                <a:solidFill>
                  <a:srgbClr val="333333"/>
                </a:solidFill>
                <a:latin typeface="Neo Sans" pitchFamily="34" charset="0"/>
              </a:rPr>
              <a:t> of your template, it’s what you </a:t>
            </a:r>
            <a:r>
              <a:rPr lang="en-US" sz="2100" b="1">
                <a:solidFill>
                  <a:srgbClr val="333333"/>
                </a:solidFill>
                <a:latin typeface="Neo Sans" pitchFamily="34" charset="0"/>
              </a:rPr>
              <a:t>do with it</a:t>
            </a:r>
            <a:r>
              <a:rPr lang="en-US" sz="2100">
                <a:solidFill>
                  <a:srgbClr val="333333"/>
                </a:solidFill>
                <a:latin typeface="Neo Sans" pitchFamily="34" charset="0"/>
              </a:rPr>
              <a:t> that counts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dpbB2ZSw1X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Security Center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Ibraheem</a:t>
            </a:r>
            <a:r>
              <a:rPr lang="en-US" dirty="0" smtClean="0"/>
              <a:t>, David, Jeremy, Cam</a:t>
            </a:r>
            <a:endParaRPr lang="en-US" dirty="0"/>
          </a:p>
        </p:txBody>
      </p:sp>
      <p:sp>
        <p:nvSpPr>
          <p:cNvPr id="6146" name="AutoShape 2" descr="https://www.pikeresearch.com/wordpress/wp-content/uploads/2010/08/Smart-Meter-Security.jpg"/>
          <p:cNvSpPr>
            <a:spLocks noChangeAspect="1" noChangeArrowheads="1"/>
          </p:cNvSpPr>
          <p:nvPr/>
        </p:nvSpPr>
        <p:spPr bwMode="auto">
          <a:xfrm>
            <a:off x="155575" y="-2193925"/>
            <a:ext cx="6096000" cy="457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948545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7 December, 2012 -  Security Center Final Presentation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s://www.pikeresearch.com/wordpress/wp-content/uploads/2010/08/Smart-Meter-Secur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228600"/>
            <a:ext cx="1320800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7693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Auto Operation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000" dirty="0" smtClean="0"/>
              <a:t>TX auto mode command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 smtClean="0"/>
              <a:t>RX sensor data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 smtClean="0"/>
              <a:t>TX camera motion commands</a:t>
            </a:r>
          </a:p>
          <a:p>
            <a:pPr marL="514350" indent="-514350">
              <a:buFont typeface="+mj-lt"/>
              <a:buAutoNum type="arabicParenR"/>
            </a:pPr>
            <a:endParaRPr lang="en-US" sz="1200" dirty="0" smtClean="0"/>
          </a:p>
          <a:p>
            <a:pPr marL="514350" indent="-514350">
              <a:buNone/>
            </a:pPr>
            <a:r>
              <a:rPr lang="en-US" dirty="0" smtClean="0"/>
              <a:t>Manual Operation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000" dirty="0" smtClean="0"/>
              <a:t>TX camera motion commands</a:t>
            </a:r>
            <a:endParaRPr lang="en-US" sz="2000" dirty="0"/>
          </a:p>
        </p:txBody>
      </p:sp>
      <p:sp>
        <p:nvSpPr>
          <p:cNvPr id="4" name="Can 3"/>
          <p:cNvSpPr/>
          <p:nvPr/>
        </p:nvSpPr>
        <p:spPr>
          <a:xfrm>
            <a:off x="1905000" y="1676400"/>
            <a:ext cx="838200" cy="838200"/>
          </a:xfrm>
          <a:prstGeom prst="ca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Command Unit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5715000" y="1447800"/>
            <a:ext cx="685800" cy="1066800"/>
          </a:xfrm>
          <a:prstGeom prst="cube">
            <a:avLst>
              <a:gd name="adj" fmla="val 11780"/>
            </a:avLst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Control Unit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71800" y="1752600"/>
            <a:ext cx="1371600" cy="15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962400" y="1981200"/>
            <a:ext cx="1524000" cy="15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76600" y="2209800"/>
            <a:ext cx="1600200" cy="15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decagon 14"/>
          <p:cNvSpPr/>
          <p:nvPr/>
        </p:nvSpPr>
        <p:spPr>
          <a:xfrm>
            <a:off x="3124200" y="1600200"/>
            <a:ext cx="228600" cy="228600"/>
          </a:xfrm>
          <a:prstGeom prst="dodecago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Dodecagon 15"/>
          <p:cNvSpPr/>
          <p:nvPr/>
        </p:nvSpPr>
        <p:spPr>
          <a:xfrm>
            <a:off x="5105400" y="1828800"/>
            <a:ext cx="228600" cy="228600"/>
          </a:xfrm>
          <a:prstGeom prst="dodecago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Dodecagon 16"/>
          <p:cNvSpPr/>
          <p:nvPr/>
        </p:nvSpPr>
        <p:spPr>
          <a:xfrm>
            <a:off x="3505200" y="2057400"/>
            <a:ext cx="228600" cy="228600"/>
          </a:xfrm>
          <a:prstGeom prst="dodecago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Can 22"/>
          <p:cNvSpPr/>
          <p:nvPr/>
        </p:nvSpPr>
        <p:spPr>
          <a:xfrm>
            <a:off x="1905000" y="4648200"/>
            <a:ext cx="838200" cy="838200"/>
          </a:xfrm>
          <a:prstGeom prst="ca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Command Unit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5715000" y="4419600"/>
            <a:ext cx="685800" cy="1066800"/>
          </a:xfrm>
          <a:prstGeom prst="cube">
            <a:avLst>
              <a:gd name="adj" fmla="val 11780"/>
            </a:avLst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Control Unit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971800" y="4953000"/>
            <a:ext cx="2590800" cy="15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decagon 25"/>
          <p:cNvSpPr/>
          <p:nvPr/>
        </p:nvSpPr>
        <p:spPr>
          <a:xfrm>
            <a:off x="3124200" y="4800600"/>
            <a:ext cx="228600" cy="228600"/>
          </a:xfrm>
          <a:prstGeom prst="dodecagon">
            <a:avLst/>
          </a:prstGeom>
          <a:solidFill>
            <a:schemeClr val="accent3">
              <a:lumMod val="8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9" y="1091563"/>
            <a:ext cx="8848725" cy="566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399" y="243840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FF00"/>
                </a:solidFill>
              </a:rPr>
              <a:t>ZigBee</a:t>
            </a:r>
            <a:r>
              <a:rPr lang="en-US" b="1" dirty="0" smtClean="0">
                <a:solidFill>
                  <a:srgbClr val="FFFF00"/>
                </a:solidFill>
              </a:rPr>
              <a:t> Module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And Antenna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1334869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Parallax 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Sound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smtClean="0">
                <a:solidFill>
                  <a:srgbClr val="FFFF00"/>
                </a:solidFill>
              </a:rPr>
              <a:t>Sensor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8878" y="1524000"/>
            <a:ext cx="117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FF00"/>
                </a:solidFill>
              </a:rPr>
              <a:t>PaPIRS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IR Sensors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405026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Push Buttons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8007005" y="5519952"/>
            <a:ext cx="161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FF00"/>
                </a:solidFill>
              </a:rPr>
              <a:t>ZigBee</a:t>
            </a:r>
            <a:r>
              <a:rPr lang="en-US" b="1" dirty="0" smtClean="0">
                <a:solidFill>
                  <a:srgbClr val="FFFF00"/>
                </a:solidFill>
              </a:rPr>
              <a:t> Antenna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7170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Implementation of the Security Center was a success.</a:t>
            </a:r>
          </a:p>
          <a:p>
            <a:endParaRPr lang="en-US" dirty="0" smtClean="0"/>
          </a:p>
          <a:p>
            <a:r>
              <a:rPr lang="en-US" sz="2400" dirty="0" smtClean="0"/>
              <a:t>Hardware integration into handheld controller and camera stand.</a:t>
            </a:r>
          </a:p>
          <a:p>
            <a:pPr lvl="1"/>
            <a:r>
              <a:rPr lang="en-US" sz="2000" dirty="0" smtClean="0"/>
              <a:t>PCB to solder/integrate</a:t>
            </a:r>
          </a:p>
          <a:p>
            <a:pPr lvl="1"/>
            <a:r>
              <a:rPr lang="en-US" sz="2000" dirty="0" smtClean="0"/>
              <a:t>All devices connectorized for easy assembly</a:t>
            </a:r>
          </a:p>
          <a:p>
            <a:pPr lvl="1"/>
            <a:r>
              <a:rPr lang="en-US" sz="2000" dirty="0" smtClean="0"/>
              <a:t>Cylindrical housing for local control unit</a:t>
            </a:r>
          </a:p>
          <a:p>
            <a:r>
              <a:rPr lang="en-US" sz="2400" dirty="0" smtClean="0"/>
              <a:t>Software integration to incorporate all devices</a:t>
            </a:r>
          </a:p>
          <a:p>
            <a:pPr lvl="1"/>
            <a:r>
              <a:rPr lang="en-US" sz="2000" dirty="0" smtClean="0"/>
              <a:t>Polling</a:t>
            </a:r>
          </a:p>
          <a:p>
            <a:pPr lvl="1"/>
            <a:r>
              <a:rPr lang="en-US" sz="2000" dirty="0" smtClean="0"/>
              <a:t>Interrupts</a:t>
            </a:r>
          </a:p>
          <a:p>
            <a:pPr lvl="1"/>
            <a:r>
              <a:rPr lang="en-US" sz="2000" dirty="0" smtClean="0"/>
              <a:t>UART Pre-defined Registers</a:t>
            </a:r>
          </a:p>
          <a:p>
            <a:pPr lvl="1"/>
            <a:r>
              <a:rPr lang="en-US" sz="2000" dirty="0" smtClean="0"/>
              <a:t>PWM using Timer-A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802388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199" y="1752600"/>
            <a:ext cx="42462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752600"/>
            <a:ext cx="4267200" cy="3202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86131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88912"/>
            <a:ext cx="8229600" cy="6364287"/>
          </a:xfrm>
        </p:spPr>
        <p:txBody>
          <a:bodyPr/>
          <a:lstStyle/>
          <a:p>
            <a:pPr algn="ctr"/>
            <a:r>
              <a:rPr lang="en-US" sz="4000" b="1" dirty="0" smtClean="0"/>
              <a:t>Questions?</a:t>
            </a:r>
            <a:endParaRPr lang="en-US" sz="4000" b="1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5204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goal </a:t>
            </a:r>
            <a:r>
              <a:rPr lang="en-US" dirty="0" smtClean="0"/>
              <a:t>was </a:t>
            </a:r>
            <a:r>
              <a:rPr lang="en-US" dirty="0" smtClean="0"/>
              <a:t>to construct a security center capable of providing visual monitoring </a:t>
            </a:r>
            <a:r>
              <a:rPr lang="en-US" dirty="0" smtClean="0"/>
              <a:t>of a </a:t>
            </a:r>
            <a:r>
              <a:rPr lang="en-US" dirty="0" smtClean="0"/>
              <a:t>specific </a:t>
            </a:r>
            <a:r>
              <a:rPr lang="en-US" dirty="0" smtClean="0"/>
              <a:t>area.  </a:t>
            </a:r>
          </a:p>
          <a:p>
            <a:pPr marL="0" indent="0">
              <a:buNone/>
            </a:pPr>
            <a:r>
              <a:rPr lang="en-US" dirty="0" smtClean="0"/>
              <a:t>Existing </a:t>
            </a:r>
            <a:r>
              <a:rPr lang="en-US" dirty="0" smtClean="0"/>
              <a:t>commercial security cameras </a:t>
            </a:r>
            <a:r>
              <a:rPr lang="en-US" dirty="0" smtClean="0"/>
              <a:t>are limited, with </a:t>
            </a:r>
            <a:r>
              <a:rPr lang="en-US" dirty="0" smtClean="0"/>
              <a:t>no automated tracking.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Security Center </a:t>
            </a:r>
            <a:r>
              <a:rPr lang="en-US" dirty="0" smtClean="0"/>
              <a:t>incorporates </a:t>
            </a:r>
            <a:r>
              <a:rPr lang="en-US" dirty="0" smtClean="0"/>
              <a:t>multiple sensors and a control system </a:t>
            </a:r>
            <a:r>
              <a:rPr lang="en-US" dirty="0" smtClean="0"/>
              <a:t>to provide direction </a:t>
            </a:r>
            <a:r>
              <a:rPr lang="en-US" dirty="0" smtClean="0"/>
              <a:t>to the camera </a:t>
            </a:r>
            <a:r>
              <a:rPr lang="en-US" dirty="0" smtClean="0"/>
              <a:t>system, thus </a:t>
            </a:r>
            <a:r>
              <a:rPr lang="en-US" dirty="0" smtClean="0"/>
              <a:t>making it a smart system sensitive to </a:t>
            </a:r>
            <a:r>
              <a:rPr lang="en-US" dirty="0" smtClean="0"/>
              <a:t>both motion </a:t>
            </a:r>
            <a:r>
              <a:rPr lang="en-US" dirty="0" smtClean="0"/>
              <a:t>and </a:t>
            </a:r>
            <a:r>
              <a:rPr lang="en-US" dirty="0" smtClean="0"/>
              <a:t>sound </a:t>
            </a:r>
            <a:r>
              <a:rPr lang="en-US" dirty="0" smtClean="0"/>
              <a:t>while </a:t>
            </a:r>
            <a:r>
              <a:rPr lang="en-US" dirty="0" smtClean="0"/>
              <a:t>also providing the </a:t>
            </a:r>
            <a:r>
              <a:rPr lang="en-US" dirty="0" smtClean="0"/>
              <a:t>operator with wireless management, monitoring, and controls.  </a:t>
            </a:r>
            <a:endParaRPr lang="en-US" sz="1800" dirty="0" smtClean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3948545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7 December, 2012 -  Security Center Final Presentation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6835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Security Center for the home that users can view and control as easily watching a TV show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security center </a:t>
            </a:r>
            <a:r>
              <a:rPr lang="en-US" dirty="0" smtClean="0"/>
              <a:t>features:</a:t>
            </a:r>
            <a:endParaRPr lang="en-US" dirty="0"/>
          </a:p>
          <a:p>
            <a:r>
              <a:rPr lang="en-US" dirty="0" smtClean="0"/>
              <a:t>An alarm </a:t>
            </a:r>
            <a:r>
              <a:rPr lang="en-US" dirty="0"/>
              <a:t>system</a:t>
            </a:r>
          </a:p>
          <a:p>
            <a:r>
              <a:rPr lang="en-US" dirty="0" smtClean="0"/>
              <a:t>A wireless control </a:t>
            </a:r>
            <a:r>
              <a:rPr lang="en-US" dirty="0" smtClean="0"/>
              <a:t>system via a handheld Command </a:t>
            </a:r>
            <a:r>
              <a:rPr lang="en-US" dirty="0" smtClean="0"/>
              <a:t>Unit</a:t>
            </a:r>
            <a:endParaRPr lang="en-US" dirty="0" smtClean="0"/>
          </a:p>
          <a:p>
            <a:r>
              <a:rPr lang="en-US" dirty="0" smtClean="0"/>
              <a:t>Automated and Manual </a:t>
            </a:r>
            <a:r>
              <a:rPr lang="en-US" dirty="0" smtClean="0"/>
              <a:t>Operations</a:t>
            </a:r>
            <a:endParaRPr lang="en-US" dirty="0"/>
          </a:p>
          <a:p>
            <a:pPr lvl="1"/>
            <a:r>
              <a:rPr lang="en-US" dirty="0" smtClean="0"/>
              <a:t>Automatic video </a:t>
            </a:r>
            <a:r>
              <a:rPr lang="en-US" dirty="0" smtClean="0"/>
              <a:t>panning </a:t>
            </a:r>
            <a:r>
              <a:rPr lang="en-US" dirty="0" smtClean="0"/>
              <a:t>to follow motion using </a:t>
            </a:r>
            <a:r>
              <a:rPr lang="en-US" dirty="0"/>
              <a:t>multiple integrated </a:t>
            </a:r>
            <a:r>
              <a:rPr lang="en-US" dirty="0" smtClean="0"/>
              <a:t>motion and sound </a:t>
            </a:r>
            <a:r>
              <a:rPr lang="en-US" dirty="0" smtClean="0"/>
              <a:t>sensors.</a:t>
            </a:r>
            <a:endParaRPr lang="en-US" dirty="0"/>
          </a:p>
          <a:p>
            <a:pPr lvl="1"/>
            <a:r>
              <a:rPr lang="en-US" dirty="0"/>
              <a:t>Manual </a:t>
            </a:r>
            <a:r>
              <a:rPr lang="en-US" dirty="0" smtClean="0"/>
              <a:t>panning </a:t>
            </a:r>
            <a:r>
              <a:rPr lang="en-US" dirty="0"/>
              <a:t>through user </a:t>
            </a:r>
            <a:r>
              <a:rPr lang="en-US" dirty="0" smtClean="0"/>
              <a:t>control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9865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082" y="1219200"/>
            <a:ext cx="8842756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20742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Command Unit</a:t>
            </a:r>
          </a:p>
          <a:p>
            <a:r>
              <a:rPr lang="en-US" dirty="0" smtClean="0"/>
              <a:t>Processes </a:t>
            </a:r>
            <a:r>
              <a:rPr lang="en-US" dirty="0" smtClean="0"/>
              <a:t>incoming data from Control Unit</a:t>
            </a:r>
          </a:p>
          <a:p>
            <a:r>
              <a:rPr lang="en-US" dirty="0" smtClean="0"/>
              <a:t>Transmit commands (Left/Right &amp; Auto/Manual Mode) to Control Unit</a:t>
            </a:r>
          </a:p>
          <a:p>
            <a:r>
              <a:rPr lang="en-US" dirty="0" smtClean="0"/>
              <a:t>Receives sensory data from Control Unit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>Control Unit</a:t>
            </a:r>
          </a:p>
          <a:p>
            <a:r>
              <a:rPr lang="en-US" dirty="0" smtClean="0"/>
              <a:t>Reports sensory data to Command Unit</a:t>
            </a:r>
          </a:p>
          <a:p>
            <a:r>
              <a:rPr lang="en-US" dirty="0" smtClean="0"/>
              <a:t>Controls camera movement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(2) MSP430 </a:t>
            </a:r>
            <a:r>
              <a:rPr lang="en-US" b="1" dirty="0" err="1" smtClean="0"/>
              <a:t>Launchpad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(2) XBEE </a:t>
            </a:r>
            <a:r>
              <a:rPr lang="en-US" b="1" dirty="0"/>
              <a:t>OEM RF Wireless Module</a:t>
            </a:r>
          </a:p>
          <a:p>
            <a:pPr lvl="1"/>
            <a:r>
              <a:rPr lang="en-US" dirty="0"/>
              <a:t>UART used for communication between the “Command” MSP430, and the “Controller” MSP430.  </a:t>
            </a:r>
          </a:p>
          <a:p>
            <a:pPr lvl="1"/>
            <a:r>
              <a:rPr lang="en-US" dirty="0"/>
              <a:t>Use UART to establish a wireless link via 2.4GHz </a:t>
            </a:r>
            <a:r>
              <a:rPr lang="en-US" dirty="0" err="1"/>
              <a:t>Zigbee</a:t>
            </a:r>
            <a:r>
              <a:rPr lang="en-US" dirty="0"/>
              <a:t> modules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Utilizing MSP </a:t>
            </a:r>
            <a:r>
              <a:rPr lang="en-US" dirty="0"/>
              <a:t>Hardware UART dedicated </a:t>
            </a:r>
            <a:r>
              <a:rPr lang="en-US" dirty="0" smtClean="0"/>
              <a:t>pins and 3.3V </a:t>
            </a:r>
            <a:r>
              <a:rPr lang="en-US" dirty="0"/>
              <a:t>serial communication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95061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smtClean="0"/>
              <a:t>Description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503862"/>
          </a:xfrm>
        </p:spPr>
        <p:txBody>
          <a:bodyPr/>
          <a:lstStyle/>
          <a:p>
            <a:r>
              <a:rPr lang="en-US" b="1" dirty="0" smtClean="0"/>
              <a:t>(1) Servomechanism</a:t>
            </a:r>
            <a:endParaRPr lang="en-US" b="1" dirty="0"/>
          </a:p>
          <a:p>
            <a:pPr lvl="1"/>
            <a:r>
              <a:rPr lang="en-US" dirty="0"/>
              <a:t>Used to pan the camera</a:t>
            </a:r>
          </a:p>
          <a:p>
            <a:pPr lvl="1"/>
            <a:r>
              <a:rPr lang="en-US" dirty="0"/>
              <a:t>Either use buttons to control the servo or motion and sound sensors to direct the movements</a:t>
            </a:r>
          </a:p>
          <a:p>
            <a:pPr lvl="1"/>
            <a:r>
              <a:rPr lang="en-US" dirty="0" smtClean="0"/>
              <a:t>MSP430 Interface GPIO </a:t>
            </a:r>
            <a:r>
              <a:rPr lang="en-US" dirty="0"/>
              <a:t>– PWM </a:t>
            </a:r>
            <a:r>
              <a:rPr lang="en-US" dirty="0" smtClean="0"/>
              <a:t>Signal</a:t>
            </a:r>
            <a:br>
              <a:rPr lang="en-US" dirty="0" smtClean="0"/>
            </a:br>
            <a:endParaRPr lang="en-US" dirty="0"/>
          </a:p>
          <a:p>
            <a:r>
              <a:rPr lang="en-US" b="1" dirty="0" smtClean="0"/>
              <a:t>(1) Parallax </a:t>
            </a:r>
            <a:r>
              <a:rPr lang="en-US" b="1" dirty="0"/>
              <a:t>Sound Impact Sensor</a:t>
            </a:r>
          </a:p>
          <a:p>
            <a:pPr lvl="1"/>
            <a:r>
              <a:rPr lang="en-US" dirty="0"/>
              <a:t>Single bit </a:t>
            </a:r>
            <a:r>
              <a:rPr lang="en-US" dirty="0" smtClean="0"/>
              <a:t>output </a:t>
            </a:r>
            <a:r>
              <a:rPr lang="en-US" dirty="0"/>
              <a:t>to indicate sound to the </a:t>
            </a:r>
            <a:r>
              <a:rPr lang="en-US" dirty="0" smtClean="0"/>
              <a:t>MCU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(3) </a:t>
            </a:r>
            <a:r>
              <a:rPr lang="en-US" b="1" dirty="0" err="1" smtClean="0"/>
              <a:t>PaPIRS</a:t>
            </a:r>
            <a:r>
              <a:rPr lang="en-US" b="1" dirty="0"/>
              <a:t>: Passive Infrared </a:t>
            </a:r>
            <a:r>
              <a:rPr lang="en-US" b="1" dirty="0" smtClean="0"/>
              <a:t>Motion Sensor</a:t>
            </a:r>
            <a:endParaRPr lang="en-US" b="1" dirty="0"/>
          </a:p>
          <a:p>
            <a:pPr lvl="1"/>
            <a:r>
              <a:rPr lang="en-US" dirty="0"/>
              <a:t>Single bit </a:t>
            </a:r>
            <a:r>
              <a:rPr lang="en-US" dirty="0" smtClean="0"/>
              <a:t>output </a:t>
            </a:r>
            <a:r>
              <a:rPr lang="en-US" dirty="0"/>
              <a:t>to indicate movement to the </a:t>
            </a:r>
            <a:r>
              <a:rPr lang="en-US" dirty="0" smtClean="0"/>
              <a:t>MCU</a:t>
            </a:r>
          </a:p>
          <a:p>
            <a:pPr lvl="1"/>
            <a:r>
              <a:rPr lang="en-US" dirty="0" smtClean="0"/>
              <a:t>Provides 3 points of monitoring (left, center, right)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9776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Description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(3) Push Buttons</a:t>
            </a:r>
            <a:endParaRPr lang="en-US" b="1" dirty="0"/>
          </a:p>
          <a:p>
            <a:pPr lvl="1"/>
            <a:r>
              <a:rPr lang="en-US" dirty="0"/>
              <a:t>Single bit </a:t>
            </a:r>
            <a:r>
              <a:rPr lang="en-US" dirty="0" smtClean="0"/>
              <a:t>output </a:t>
            </a:r>
            <a:r>
              <a:rPr lang="en-US" dirty="0"/>
              <a:t>to indicate </a:t>
            </a:r>
            <a:r>
              <a:rPr lang="en-US" dirty="0" smtClean="0"/>
              <a:t>signal.</a:t>
            </a:r>
          </a:p>
          <a:p>
            <a:pPr lvl="2"/>
            <a:r>
              <a:rPr lang="en-US" dirty="0" smtClean="0"/>
              <a:t>Auto/Manual controls</a:t>
            </a:r>
          </a:p>
          <a:p>
            <a:pPr lvl="2"/>
            <a:r>
              <a:rPr lang="en-US" dirty="0" smtClean="0"/>
              <a:t>Pan left</a:t>
            </a:r>
          </a:p>
          <a:p>
            <a:pPr lvl="2"/>
            <a:r>
              <a:rPr lang="en-US" dirty="0" smtClean="0"/>
              <a:t>Pan right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(1) LED</a:t>
            </a:r>
          </a:p>
          <a:p>
            <a:pPr lvl="1"/>
            <a:r>
              <a:rPr lang="en-US" dirty="0" smtClean="0"/>
              <a:t>Single bit to light up alarm to </a:t>
            </a:r>
            <a:r>
              <a:rPr lang="en-US" dirty="0" smtClean="0"/>
              <a:t>report activity </a:t>
            </a:r>
            <a:r>
              <a:rPr lang="en-US" dirty="0" smtClean="0"/>
              <a:t>in monitored area.</a:t>
            </a:r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7446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IAR Embedded Workbench</a:t>
            </a:r>
            <a:endParaRPr lang="en-US" b="1" dirty="0" smtClean="0"/>
          </a:p>
          <a:p>
            <a:r>
              <a:rPr lang="en-US" dirty="0" smtClean="0"/>
              <a:t>Programming the MSP430 </a:t>
            </a:r>
            <a:r>
              <a:rPr lang="en-US" dirty="0"/>
              <a:t>ultra-low-power microcontrollers</a:t>
            </a:r>
            <a:r>
              <a:rPr lang="en-US" dirty="0" smtClean="0"/>
              <a:t>.</a:t>
            </a:r>
          </a:p>
          <a:p>
            <a:pPr marL="342900" lvl="2" indent="-342900"/>
            <a:r>
              <a:rPr lang="en-US" sz="2800" dirty="0"/>
              <a:t>MSP HW UART </a:t>
            </a:r>
            <a:r>
              <a:rPr lang="en-US" sz="2800" dirty="0" smtClean="0"/>
              <a:t>Registers for </a:t>
            </a:r>
            <a:r>
              <a:rPr lang="en-US" sz="2800" dirty="0" err="1" smtClean="0"/>
              <a:t>ZigBee</a:t>
            </a:r>
            <a:r>
              <a:rPr lang="en-US" sz="2800" dirty="0" smtClean="0"/>
              <a:t> </a:t>
            </a:r>
            <a:r>
              <a:rPr lang="en-US" sz="2800" dirty="0" smtClean="0"/>
              <a:t>Interface</a:t>
            </a:r>
            <a:endParaRPr lang="en-US" sz="2800" dirty="0" smtClean="0"/>
          </a:p>
          <a:p>
            <a:pPr marL="342900" lvl="2" indent="-342900"/>
            <a:r>
              <a:rPr lang="en-US" sz="2800" dirty="0" smtClean="0"/>
              <a:t>CCP</a:t>
            </a:r>
            <a:r>
              <a:rPr lang="en-US" sz="2800" dirty="0"/>
              <a:t>, Timer for generation of pulse width and </a:t>
            </a:r>
            <a:r>
              <a:rPr lang="en-US" sz="2800" dirty="0" smtClean="0"/>
              <a:t>frequency</a:t>
            </a:r>
          </a:p>
          <a:p>
            <a:pPr marL="342900" lvl="2" indent="-342900"/>
            <a:r>
              <a:rPr lang="en-US" sz="2800" dirty="0" smtClean="0"/>
              <a:t>Interrupts on button press and UART</a:t>
            </a:r>
          </a:p>
          <a:p>
            <a:pPr marL="342900" lvl="2" indent="-342900"/>
            <a:r>
              <a:rPr lang="en-US" sz="2800" dirty="0" smtClean="0"/>
              <a:t>Polling for all sensors</a:t>
            </a:r>
            <a:endParaRPr lang="en-US" sz="2800" dirty="0" smtClean="0"/>
          </a:p>
          <a:p>
            <a:pPr marL="342900" lvl="2" indent="-342900"/>
            <a:r>
              <a:rPr lang="en-US" sz="2800" dirty="0" smtClean="0"/>
              <a:t>ASCII characters used for communication</a:t>
            </a:r>
            <a:endParaRPr lang="en-US" sz="2800" dirty="0"/>
          </a:p>
          <a:p>
            <a:pPr marL="342900" lvl="2" indent="-342900"/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Page </a:t>
            </a:r>
            <a:fld id="{297C6E57-1AE6-4F39-95C0-7CD8BA8F0E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9864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62-dynamic-light">
  <a:themeElements>
    <a:clrScheme name="m62-dynamic-light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A1E35"/>
      </a:accent1>
      <a:accent2>
        <a:srgbClr val="344566"/>
      </a:accent2>
      <a:accent3>
        <a:srgbClr val="FFFFFF"/>
      </a:accent3>
      <a:accent4>
        <a:srgbClr val="000000"/>
      </a:accent4>
      <a:accent5>
        <a:srgbClr val="AAABAE"/>
      </a:accent5>
      <a:accent6>
        <a:srgbClr val="2E3E5C"/>
      </a:accent6>
      <a:hlink>
        <a:srgbClr val="929DB6"/>
      </a:hlink>
      <a:folHlink>
        <a:srgbClr val="669900"/>
      </a:folHlink>
    </a:clrScheme>
    <a:fontScheme name="m62-dynamic-ligh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62-dynamic-l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62-dynamic-light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929DB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A1E35"/>
        </a:accent1>
        <a:accent2>
          <a:srgbClr val="344566"/>
        </a:accent2>
        <a:accent3>
          <a:srgbClr val="FFFFFF"/>
        </a:accent3>
        <a:accent4>
          <a:srgbClr val="000000"/>
        </a:accent4>
        <a:accent5>
          <a:srgbClr val="AAABAE"/>
        </a:accent5>
        <a:accent6>
          <a:srgbClr val="2E3E5C"/>
        </a:accent6>
        <a:hlink>
          <a:srgbClr val="929DB6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62-dynamic-light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A1E35"/>
        </a:accent1>
        <a:accent2>
          <a:srgbClr val="344566"/>
        </a:accent2>
        <a:accent3>
          <a:srgbClr val="FFFFFF"/>
        </a:accent3>
        <a:accent4>
          <a:srgbClr val="000000"/>
        </a:accent4>
        <a:accent5>
          <a:srgbClr val="AAABAE"/>
        </a:accent5>
        <a:accent6>
          <a:srgbClr val="2E3E5C"/>
        </a:accent6>
        <a:hlink>
          <a:srgbClr val="929DB6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t’s not the design of your template">
  <a:themeElements>
    <a:clrScheme name="1_It’s not the design of your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135971"/>
      </a:hlink>
      <a:folHlink>
        <a:srgbClr val="99CC00"/>
      </a:folHlink>
    </a:clrScheme>
    <a:fontScheme name="1_It’s not the design of your template">
      <a:majorFont>
        <a:latin typeface="Neo San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t’s not the design of you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359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m62-dynamic-light</Template>
  <TotalTime>423</TotalTime>
  <Words>466</Words>
  <Application>Microsoft Office PowerPoint</Application>
  <PresentationFormat>On-screen Show (4:3)</PresentationFormat>
  <Paragraphs>142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m62-dynamic-light</vt:lpstr>
      <vt:lpstr>1_It’s not the design of your template</vt:lpstr>
      <vt:lpstr>Security Center</vt:lpstr>
      <vt:lpstr>Motivation</vt:lpstr>
      <vt:lpstr>Overview</vt:lpstr>
      <vt:lpstr>Block Diagram</vt:lpstr>
      <vt:lpstr>Unit Functions</vt:lpstr>
      <vt:lpstr>Hardware Description</vt:lpstr>
      <vt:lpstr>Hardware Description (cont.)</vt:lpstr>
      <vt:lpstr>Hardware Description (cont.)</vt:lpstr>
      <vt:lpstr>Software Description</vt:lpstr>
      <vt:lpstr>Communications Protocol</vt:lpstr>
      <vt:lpstr>Prototype</vt:lpstr>
      <vt:lpstr>Results</vt:lpstr>
      <vt:lpstr>Demonstration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Center</dc:title>
  <dc:creator>Ibraheem Darab</dc:creator>
  <cp:lastModifiedBy>Abe</cp:lastModifiedBy>
  <cp:revision>57</cp:revision>
  <dcterms:created xsi:type="dcterms:W3CDTF">2012-10-16T21:05:41Z</dcterms:created>
  <dcterms:modified xsi:type="dcterms:W3CDTF">2012-12-07T04:27:30Z</dcterms:modified>
</cp:coreProperties>
</file>